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155929-F6F3-45B0-A3FD-83C8810E9750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005DC6D-DFFA-44B8-9CD6-460CFE5D3C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Electronics</a:t>
            </a:r>
            <a:br>
              <a:rPr lang="en-US" dirty="0" smtClean="0"/>
            </a:br>
            <a:r>
              <a:rPr lang="en-US" dirty="0" smtClean="0"/>
              <a:t>Unit 1-Binary Arithmetic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R THILAK KUMAR</a:t>
            </a:r>
          </a:p>
          <a:p>
            <a:r>
              <a:rPr lang="en-US" dirty="0" smtClean="0"/>
              <a:t>PERIYAR ARTS COLLEGE, CUDDALORE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1 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0     1    (5)</a:t>
            </a:r>
          </a:p>
          <a:p>
            <a:r>
              <a:rPr lang="en-US" dirty="0" smtClean="0"/>
              <a:t> 1     1         1    (7)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        1   1     0    0   (12)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429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905000" y="18288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6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rules are used to </a:t>
            </a:r>
            <a:r>
              <a:rPr lang="en-US" dirty="0" err="1" smtClean="0"/>
              <a:t>multiplay</a:t>
            </a:r>
            <a:r>
              <a:rPr lang="en-US" dirty="0" smtClean="0"/>
              <a:t> two binary numbers</a:t>
            </a:r>
          </a:p>
          <a:p>
            <a:pPr marL="68580" indent="0">
              <a:buNone/>
            </a:pPr>
            <a:r>
              <a:rPr lang="en-US" dirty="0"/>
              <a:t>0 </a:t>
            </a:r>
            <a:r>
              <a:rPr lang="en-US" dirty="0" smtClean="0"/>
              <a:t>× </a:t>
            </a:r>
            <a:r>
              <a:rPr lang="en-US" dirty="0"/>
              <a:t>0 = 0</a:t>
            </a:r>
          </a:p>
          <a:p>
            <a:pPr marL="68580" indent="0">
              <a:buNone/>
            </a:pPr>
            <a:r>
              <a:rPr lang="en-US" dirty="0"/>
              <a:t>0 × </a:t>
            </a:r>
            <a:r>
              <a:rPr lang="en-US" dirty="0" smtClean="0"/>
              <a:t>1 </a:t>
            </a:r>
            <a:r>
              <a:rPr lang="en-US" dirty="0"/>
              <a:t>= 0</a:t>
            </a:r>
          </a:p>
          <a:p>
            <a:pPr marL="68580" indent="0">
              <a:buNone/>
            </a:pPr>
            <a:r>
              <a:rPr lang="en-US" dirty="0"/>
              <a:t>1 × </a:t>
            </a:r>
            <a:r>
              <a:rPr lang="en-US" dirty="0" smtClean="0"/>
              <a:t>0 </a:t>
            </a:r>
            <a:r>
              <a:rPr lang="en-US" dirty="0"/>
              <a:t>= </a:t>
            </a:r>
            <a:r>
              <a:rPr lang="en-US" dirty="0" smtClean="0"/>
              <a:t>0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1 ×</a:t>
            </a:r>
            <a:r>
              <a:rPr lang="en-US" dirty="0" smtClean="0"/>
              <a:t> </a:t>
            </a:r>
            <a:r>
              <a:rPr lang="en-US" dirty="0"/>
              <a:t>1 = </a:t>
            </a:r>
            <a:r>
              <a:rPr lang="en-US" dirty="0" smtClean="0"/>
              <a:t>1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It is similar to the decimal multiplication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 smtClean="0"/>
              <a:t>Multiply 13 and 11</a:t>
            </a:r>
          </a:p>
          <a:p>
            <a:pPr marL="68580" indent="0">
              <a:buNone/>
            </a:pPr>
            <a:r>
              <a:rPr lang="en-US" dirty="0" smtClean="0"/>
              <a:t>Binary equivalent of 13 = 1 1 0 1</a:t>
            </a:r>
          </a:p>
          <a:p>
            <a:pPr marL="68580" indent="0">
              <a:buNone/>
            </a:pPr>
            <a:r>
              <a:rPr lang="en-US" dirty="0" smtClean="0"/>
              <a:t>Binary equivalent of 11  = 1 0 1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 smtClean="0"/>
              <a:t>                              </a:t>
            </a:r>
            <a:r>
              <a:rPr lang="en-US" dirty="0"/>
              <a:t>1 1  0 1 ×</a:t>
            </a:r>
          </a:p>
          <a:p>
            <a:pPr marL="68580" indent="0">
              <a:buNone/>
            </a:pPr>
            <a:r>
              <a:rPr lang="en-US" dirty="0" smtClean="0"/>
              <a:t>                              1 0  1  </a:t>
            </a:r>
            <a:r>
              <a:rPr lang="en-US" dirty="0"/>
              <a:t>1</a:t>
            </a:r>
          </a:p>
          <a:p>
            <a:pPr marL="68580" indent="0">
              <a:buNone/>
            </a:pPr>
            <a:r>
              <a:rPr lang="en-US" dirty="0"/>
              <a:t>                        </a:t>
            </a:r>
            <a:r>
              <a:rPr lang="en-US" dirty="0" smtClean="0"/>
              <a:t>      ----------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1  1  0  1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 1  0  1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FFFF00"/>
                </a:solidFill>
              </a:rPr>
              <a:t>1 </a:t>
            </a:r>
            <a:r>
              <a:rPr lang="en-US" dirty="0" smtClean="0"/>
              <a:t> </a:t>
            </a:r>
            <a:r>
              <a:rPr lang="en-US" dirty="0" smtClean="0"/>
              <a:t>0  0  0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1  1  0   1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------------------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1  </a:t>
            </a:r>
            <a:r>
              <a:rPr lang="en-US" dirty="0" smtClean="0"/>
              <a:t>0  0  0  1   1  1  1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--------------------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(8F)</a:t>
            </a:r>
            <a:r>
              <a:rPr lang="en-US" baseline="-25000" dirty="0" smtClean="0"/>
              <a:t>H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239000" y="31242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010400" y="3581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81800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53200" y="4267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24600" y="41529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8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division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68580" indent="0">
                  <a:buNone/>
                </a:pPr>
                <a:r>
                  <a:rPr lang="en-US" dirty="0" smtClean="0"/>
                  <a:t>Binary division has only two rules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r>
                  <a:rPr lang="en-US" dirty="0" smtClean="0"/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dirty="0" smtClean="0"/>
                  <a:t> 1 = 0</a:t>
                </a:r>
              </a:p>
              <a:p>
                <a:pPr marL="68580" lvl="0" indent="0">
                  <a:buClr>
                    <a:srgbClr val="D6ECFF"/>
                  </a:buClr>
                  <a:buNone/>
                </a:pPr>
                <a:r>
                  <a:rPr lang="en-US" dirty="0" smtClean="0">
                    <a:solidFill>
                      <a:prstClr val="white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dirty="0">
                    <a:solidFill>
                      <a:prstClr val="white"/>
                    </a:solidFill>
                  </a:rPr>
                  <a:t> 1 = </a:t>
                </a:r>
                <a:r>
                  <a:rPr lang="en-US" dirty="0" smtClean="0">
                    <a:solidFill>
                      <a:prstClr val="white"/>
                    </a:solidFill>
                  </a:rPr>
                  <a:t>1</a:t>
                </a:r>
                <a:endParaRPr lang="en-US" dirty="0">
                  <a:solidFill>
                    <a:prstClr val="white"/>
                  </a:solidFill>
                </a:endParaRP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5" t="-2019" r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  Divide 10 by 4</a:t>
            </a:r>
          </a:p>
          <a:p>
            <a:pPr marL="68580" indent="0">
              <a:buNone/>
            </a:pPr>
            <a:r>
              <a:rPr lang="en-US" dirty="0" smtClean="0"/>
              <a:t>       2                         2.5</a:t>
            </a:r>
          </a:p>
          <a:p>
            <a:pPr marL="582930" indent="-514350">
              <a:buAutoNum type="arabicPlain" startAt="4"/>
            </a:pPr>
            <a:r>
              <a:rPr lang="en-US" dirty="0" smtClean="0"/>
              <a:t>10	     </a:t>
            </a:r>
            <a:r>
              <a:rPr lang="en-US" dirty="0" smtClean="0"/>
              <a:t>            4   </a:t>
            </a:r>
            <a:r>
              <a:rPr lang="en-US" dirty="0" smtClean="0"/>
              <a:t>10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8                         8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------                  -------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2                        20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-------                     20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-------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45993" y="2781300"/>
            <a:ext cx="685800" cy="381000"/>
            <a:chOff x="4953000" y="2438400"/>
            <a:chExt cx="685800" cy="3810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957985" y="2438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953000" y="24384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934200" y="2779520"/>
            <a:ext cx="685800" cy="381000"/>
            <a:chOff x="4953000" y="2438400"/>
            <a:chExt cx="685800" cy="381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957985" y="2438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53000" y="24384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28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                   10.1</a:t>
            </a:r>
          </a:p>
          <a:p>
            <a:pPr marL="68580" indent="0">
              <a:buNone/>
            </a:pPr>
            <a:r>
              <a:rPr lang="en-US" dirty="0" smtClean="0"/>
              <a:t>         100  10 10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             100 0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-------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100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100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---------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----------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362200" y="2438400"/>
            <a:ext cx="685800" cy="381000"/>
            <a:chOff x="4953000" y="2438400"/>
            <a:chExt cx="685800" cy="381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957985" y="2438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953000" y="24384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52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1’s complement and 2’s complement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Complements are used in digital computers in order to simply the subtraction operation and for the logical manipulations. For the Binary number (base-2) system, there are two types of complements: 1’s complement and 2’s complement.</a:t>
            </a:r>
          </a:p>
          <a:p>
            <a:endParaRPr lang="en-US" dirty="0"/>
          </a:p>
          <a:p>
            <a:r>
              <a:rPr lang="en-US" dirty="0"/>
              <a:t>1’s Complement of a Binary Number</a:t>
            </a:r>
          </a:p>
          <a:p>
            <a:r>
              <a:rPr lang="en-US" dirty="0" smtClean="0"/>
              <a:t>To </a:t>
            </a:r>
            <a:r>
              <a:rPr lang="en-US" dirty="0"/>
              <a:t>get 1’s complement of a binary number, simply invert the given number.</a:t>
            </a:r>
          </a:p>
          <a:p>
            <a:endParaRPr lang="en-US" dirty="0"/>
          </a:p>
          <a:p>
            <a:r>
              <a:rPr lang="en-US" dirty="0"/>
              <a:t>2’s Complement of a Binary Number</a:t>
            </a:r>
          </a:p>
          <a:p>
            <a:r>
              <a:rPr lang="en-US" dirty="0" smtClean="0"/>
              <a:t>To </a:t>
            </a:r>
            <a:r>
              <a:rPr lang="en-US" dirty="0"/>
              <a:t>get 2’s complement of a binary number, simply invert the given number and add 1 to the least significant bit (LSB) of given result.</a:t>
            </a:r>
          </a:p>
        </p:txBody>
      </p:sp>
    </p:spTree>
    <p:extLst>
      <p:ext uri="{BB962C8B-B14F-4D97-AF65-F5344CB8AC3E}">
        <p14:creationId xmlns:p14="http://schemas.microsoft.com/office/powerpoint/2010/main" val="334551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1’s complement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772001"/>
              </p:ext>
            </p:extLst>
          </p:nvPr>
        </p:nvGraphicFramePr>
        <p:xfrm>
          <a:off x="914400" y="1784350"/>
          <a:ext cx="7772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1’s Complement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001110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011011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11001110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00110001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10101101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01010010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0000000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2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1’ complement of 1010 =  0101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2’ </a:t>
            </a:r>
            <a:r>
              <a:rPr lang="en-US" dirty="0" err="1" smtClean="0"/>
              <a:t>complemtn</a:t>
            </a:r>
            <a:r>
              <a:rPr lang="en-US" dirty="0" smtClean="0"/>
              <a:t> of 1010  =  0101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0  1  1 0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57800" y="33528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86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7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854284"/>
              </p:ext>
            </p:extLst>
          </p:nvPr>
        </p:nvGraphicFramePr>
        <p:xfrm>
          <a:off x="914400" y="1784350"/>
          <a:ext cx="7772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1’s 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2’s complement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001111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011100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11001110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00110001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00110010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10101101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01010010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01010011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0000001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3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using complements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663700"/>
            <a:ext cx="6505575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9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Binary addition</a:t>
            </a:r>
          </a:p>
          <a:p>
            <a:pPr marL="68580" indent="0" algn="just">
              <a:buNone/>
            </a:pPr>
            <a:r>
              <a:rPr lang="en-US" dirty="0" smtClean="0"/>
              <a:t>The addition of two binary numbers is very much similar to addition of two decimal numbers. The following rules are followed while adding two binary numbers.</a:t>
            </a:r>
          </a:p>
          <a:p>
            <a:pPr marL="68580" indent="0" algn="just">
              <a:buNone/>
            </a:pPr>
            <a:r>
              <a:rPr lang="en-US" dirty="0" smtClean="0"/>
              <a:t>0 + 0 = 0</a:t>
            </a:r>
          </a:p>
          <a:p>
            <a:pPr marL="68580" indent="0" algn="just">
              <a:buNone/>
            </a:pPr>
            <a:r>
              <a:rPr lang="en-US" dirty="0" smtClean="0"/>
              <a:t>0 + 1 = 1</a:t>
            </a:r>
          </a:p>
          <a:p>
            <a:pPr marL="68580" indent="0" algn="just">
              <a:buNone/>
            </a:pPr>
            <a:r>
              <a:rPr lang="en-US" dirty="0" smtClean="0"/>
              <a:t>1 + 0 = 1</a:t>
            </a:r>
          </a:p>
          <a:p>
            <a:pPr marL="68580" indent="0" algn="just">
              <a:buNone/>
            </a:pPr>
            <a:r>
              <a:rPr lang="en-US" dirty="0" smtClean="0"/>
              <a:t>1 + 1 = 10	: Read as 0 with carry 1</a:t>
            </a:r>
          </a:p>
          <a:p>
            <a:pPr marL="68580" indent="0" algn="just">
              <a:buNone/>
            </a:pPr>
            <a:r>
              <a:rPr lang="en-US" dirty="0" smtClean="0"/>
              <a:t>1 + 1 + 1 = 11 : Read as 1 with carry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  1   0    0   0   1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1   0    0    0   </a:t>
            </a:r>
            <a:r>
              <a:rPr lang="en-US" dirty="0" smtClean="0"/>
              <a:t>1                   1   1    1    0           0 1  1  1  0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-----------------  </a:t>
            </a:r>
            <a:r>
              <a:rPr lang="en-US" dirty="0" smtClean="0"/>
              <a:t>+                                               </a:t>
            </a:r>
            <a:r>
              <a:rPr lang="en-US" dirty="0" smtClean="0">
                <a:solidFill>
                  <a:srgbClr val="FFFF00"/>
                </a:solidFill>
              </a:rPr>
              <a:t>1 0 0 0   1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0 </a:t>
            </a:r>
            <a:r>
              <a:rPr lang="en-US" dirty="0" smtClean="0"/>
              <a:t>  0     0   1    </a:t>
            </a:r>
            <a:r>
              <a:rPr lang="en-US" dirty="0" smtClean="0"/>
              <a:t>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1</a:t>
            </a:r>
            <a:endParaRPr lang="en-US" dirty="0" smtClean="0">
              <a:solidFill>
                <a:srgbClr val="FFFF00"/>
              </a:solidFill>
            </a:endParaRP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--------------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       </a:t>
            </a:r>
            <a:r>
              <a:rPr lang="en-US" dirty="0" smtClean="0"/>
              <a:t>0  0  0 1  1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3810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249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 complement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Subtract 18 from 12</a:t>
            </a:r>
          </a:p>
          <a:p>
            <a:endParaRPr lang="en-US" dirty="0"/>
          </a:p>
          <a:p>
            <a:r>
              <a:rPr lang="en-US" dirty="0" smtClean="0"/>
              <a:t>12          		1 1 0 0                0 1 1 0 0</a:t>
            </a:r>
          </a:p>
          <a:p>
            <a:r>
              <a:rPr lang="en-US" dirty="0" smtClean="0"/>
              <a:t>18			1 0 0 1 0            1  0  0 1 0</a:t>
            </a:r>
          </a:p>
          <a:p>
            <a:r>
              <a:rPr lang="en-US" dirty="0" smtClean="0"/>
              <a:t>---</a:t>
            </a:r>
          </a:p>
          <a:p>
            <a:r>
              <a:rPr lang="en-US" dirty="0" smtClean="0"/>
              <a:t>- 6      		1’s    complement method </a:t>
            </a:r>
          </a:p>
          <a:p>
            <a:r>
              <a:rPr lang="en-US" dirty="0" smtClean="0"/>
              <a:t>---				 0 1 1 0 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0 1 1 0 1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</a:t>
            </a:r>
            <a:r>
              <a:rPr lang="en-US" dirty="0" smtClean="0"/>
              <a:t>  </a:t>
            </a:r>
            <a:r>
              <a:rPr lang="en-US" dirty="0" smtClean="0"/>
              <a:t>1  1  0 0 1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No carry is produced. It indicates that the result is negative. The 1’ s complement is   0 0 1 1 0  = 6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5029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2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5 and 6</a:t>
            </a:r>
          </a:p>
          <a:p>
            <a:endParaRPr lang="en-US" dirty="0"/>
          </a:p>
          <a:p>
            <a:r>
              <a:rPr lang="en-US" dirty="0" smtClean="0"/>
              <a:t>The equivalent of 5 in binary  = 101</a:t>
            </a:r>
          </a:p>
          <a:p>
            <a:r>
              <a:rPr lang="en-US" dirty="0" smtClean="0"/>
              <a:t>The equivalent of 6 in binary = 110</a:t>
            </a:r>
          </a:p>
          <a:p>
            <a:pPr marL="68580" indent="0">
              <a:buNone/>
            </a:pPr>
            <a:r>
              <a:rPr lang="en-US" dirty="0" smtClean="0"/>
              <a:t>   1 (carry)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101    augend</a:t>
            </a:r>
          </a:p>
          <a:p>
            <a:pPr marL="68580" indent="0">
              <a:buNone/>
            </a:pPr>
            <a:r>
              <a:rPr lang="en-US" dirty="0" smtClean="0"/>
              <a:t>      110     addend</a:t>
            </a:r>
          </a:p>
          <a:p>
            <a:pPr marL="68580" indent="0">
              <a:buNone/>
            </a:pPr>
            <a:r>
              <a:rPr lang="en-US" dirty="0" smtClean="0"/>
              <a:t>   1 011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5562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71600" y="44196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13 and 7</a:t>
            </a:r>
          </a:p>
          <a:p>
            <a:pPr marL="6858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FF00"/>
                </a:solidFill>
              </a:rPr>
              <a:t>1  (carry)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 1   1   0  1</a:t>
            </a:r>
          </a:p>
          <a:p>
            <a:pPr marL="68580" indent="0">
              <a:buNone/>
            </a:pPr>
            <a:r>
              <a:rPr lang="en-US" dirty="0" smtClean="0"/>
              <a:t>	       1   1  1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  1   0   1  0  0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114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53340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3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94 and 125 </a:t>
            </a:r>
          </a:p>
          <a:p>
            <a:pPr marL="68580" indent="0">
              <a:buNone/>
            </a:pPr>
            <a:r>
              <a:rPr lang="en-US" dirty="0" smtClean="0"/>
              <a:t>94 = 5E</a:t>
            </a:r>
            <a:r>
              <a:rPr lang="en-US" baseline="-25000" dirty="0" smtClean="0"/>
              <a:t>H</a:t>
            </a:r>
            <a:r>
              <a:rPr lang="en-US" dirty="0" smtClean="0"/>
              <a:t>    =  0101  1110</a:t>
            </a:r>
          </a:p>
          <a:p>
            <a:pPr marL="68580" indent="0">
              <a:buNone/>
            </a:pPr>
            <a:r>
              <a:rPr lang="en-US" dirty="0" smtClean="0"/>
              <a:t>125 = 7D</a:t>
            </a:r>
            <a:r>
              <a:rPr lang="en-US" baseline="-25000" dirty="0" smtClean="0"/>
              <a:t>H</a:t>
            </a:r>
            <a:r>
              <a:rPr lang="en-US" dirty="0" smtClean="0"/>
              <a:t>  =  0111   1101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    1   1    1  1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0 1 0 1  1 1 1 0</a:t>
            </a:r>
          </a:p>
          <a:p>
            <a:pPr marL="68580" indent="0">
              <a:buNone/>
            </a:pPr>
            <a:r>
              <a:rPr lang="en-US" dirty="0" smtClean="0"/>
              <a:t>                                0 1 1 1   1 1 0 1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	                    1  1  0 1  1 0  1 1   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>
                <a:solidFill>
                  <a:srgbClr val="92D050"/>
                </a:solidFill>
              </a:rPr>
              <a:t>D             B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05200" y="5105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52914" y="5638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subtraction of two binary numbers is similar to the subtraction of two decimal numbers. The following rules are used in subtracting two binary numbers.</a:t>
            </a:r>
          </a:p>
          <a:p>
            <a:pPr marL="68580" indent="0">
              <a:buNone/>
            </a:pPr>
            <a:r>
              <a:rPr lang="en-US" dirty="0" smtClean="0"/>
              <a:t>0 – 0 = 0</a:t>
            </a:r>
          </a:p>
          <a:p>
            <a:pPr marL="68580" indent="0">
              <a:buNone/>
            </a:pPr>
            <a:r>
              <a:rPr lang="en-US" dirty="0" smtClean="0"/>
              <a:t>0 - 1 = 1   1 (read as difference 1 with a borrow 1)</a:t>
            </a:r>
          </a:p>
          <a:p>
            <a:pPr marL="68580" indent="0">
              <a:buNone/>
            </a:pPr>
            <a:r>
              <a:rPr lang="en-US" dirty="0" smtClean="0"/>
              <a:t>1 – 0 = 1</a:t>
            </a:r>
          </a:p>
          <a:p>
            <a:pPr marL="68580" indent="0">
              <a:buNone/>
            </a:pPr>
            <a:r>
              <a:rPr lang="en-US" dirty="0" smtClean="0"/>
              <a:t>1 -  1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Subtract 5 from 7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1   1   1   (minuend)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1   0   1   (subtrahend)</a:t>
            </a:r>
          </a:p>
          <a:p>
            <a:pPr marL="68580" indent="0">
              <a:buNone/>
            </a:pPr>
            <a:r>
              <a:rPr lang="en-US" dirty="0" smtClean="0"/>
              <a:t>      0    1   0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0386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47800" y="45720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Subtract 3 from 13</a:t>
            </a:r>
          </a:p>
          <a:p>
            <a:pPr marL="68580" indent="0">
              <a:buNone/>
            </a:pPr>
            <a:r>
              <a:rPr lang="en-US" dirty="0" smtClean="0"/>
              <a:t>                                                            </a:t>
            </a:r>
            <a:r>
              <a:rPr lang="en-US" dirty="0" smtClean="0">
                <a:solidFill>
                  <a:srgbClr val="FFFF00"/>
                </a:solidFill>
              </a:rPr>
              <a:t>0     1</a:t>
            </a:r>
            <a:r>
              <a:rPr lang="en-US" dirty="0" smtClean="0"/>
              <a:t>       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  1   1    0    1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0    1    1</a:t>
            </a:r>
          </a:p>
          <a:p>
            <a:pPr marL="68580" indent="0">
              <a:buNone/>
            </a:pPr>
            <a:r>
              <a:rPr lang="en-US" dirty="0" smtClean="0"/>
              <a:t>    1   0    1     0 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40386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400" y="4572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94388"/>
            <a:ext cx="29511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5638800" y="28194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4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Subtract 14 from 17</a:t>
            </a:r>
          </a:p>
          <a:p>
            <a:pPr marL="68580" indent="0">
              <a:buNone/>
            </a:pPr>
            <a:r>
              <a:rPr lang="en-US" dirty="0" smtClean="0"/>
              <a:t>                                                                 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10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       1  0  0  0  1</a:t>
            </a:r>
          </a:p>
          <a:p>
            <a:pPr marL="68580" indent="0">
              <a:buNone/>
            </a:pPr>
            <a:r>
              <a:rPr lang="en-US" dirty="0" smtClean="0"/>
              <a:t>                 1   1   1  0</a:t>
            </a:r>
          </a:p>
          <a:p>
            <a:pPr marL="68580" indent="0">
              <a:buNone/>
            </a:pPr>
            <a:r>
              <a:rPr lang="en-US" dirty="0" smtClean="0"/>
              <a:t>      </a:t>
            </a:r>
          </a:p>
          <a:p>
            <a:pPr marL="68580" indent="0">
              <a:buNone/>
            </a:pPr>
            <a:r>
              <a:rPr lang="en-US" dirty="0" smtClean="0"/>
              <a:t>                   0  0 1   1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4495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7400" y="50292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59" y="2584450"/>
            <a:ext cx="2116137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H="1">
            <a:off x="6858000" y="27432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476</TotalTime>
  <Words>694</Words>
  <Application>Microsoft Office PowerPoint</Application>
  <PresentationFormat>On-screen Show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Digital Electronics Unit 1-Binary Arithmetic</vt:lpstr>
      <vt:lpstr>BINARY ARITHMETIC</vt:lpstr>
      <vt:lpstr>Example-1</vt:lpstr>
      <vt:lpstr>Example-2</vt:lpstr>
      <vt:lpstr>Example-3</vt:lpstr>
      <vt:lpstr>Binary Subtraction</vt:lpstr>
      <vt:lpstr>Example-1</vt:lpstr>
      <vt:lpstr>Example-2</vt:lpstr>
      <vt:lpstr>Example-3</vt:lpstr>
      <vt:lpstr>PowerPoint Presentation</vt:lpstr>
      <vt:lpstr>Binary Multiplication</vt:lpstr>
      <vt:lpstr>Example</vt:lpstr>
      <vt:lpstr>Binary division</vt:lpstr>
      <vt:lpstr>PowerPoint Presentation</vt:lpstr>
      <vt:lpstr>1’s complement and 2’s complement</vt:lpstr>
      <vt:lpstr>1’s complement</vt:lpstr>
      <vt:lpstr>2’s complement</vt:lpstr>
      <vt:lpstr>2’s complement</vt:lpstr>
      <vt:lpstr>Subtraction using complements </vt:lpstr>
      <vt:lpstr>PowerPoint Presentation</vt:lpstr>
      <vt:lpstr>2’ complement subtraction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Unit 1-Binary Arithmetic</dc:title>
  <dc:creator>Thilak</dc:creator>
  <cp:lastModifiedBy>Thilak</cp:lastModifiedBy>
  <cp:revision>27</cp:revision>
  <dcterms:created xsi:type="dcterms:W3CDTF">2020-08-29T00:35:06Z</dcterms:created>
  <dcterms:modified xsi:type="dcterms:W3CDTF">2020-09-12T06:58:08Z</dcterms:modified>
</cp:coreProperties>
</file>